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15"/>
  </p:notesMasterIdLst>
  <p:handoutMasterIdLst>
    <p:handoutMasterId r:id="rId16"/>
  </p:handout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</p:sldIdLst>
  <p:sldSz cx="9144000" cy="6858000" type="screen4x3"/>
  <p:notesSz cx="7315200" cy="9601200"/>
  <p:embeddedFontLs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Bell MT" panose="02020503060305020303" pitchFamily="18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42AF90-F584-4D9C-843F-62800FD55B5E}">
          <p14:sldIdLst>
            <p14:sldId id="343"/>
            <p14:sldId id="344"/>
          </p14:sldIdLst>
        </p14:section>
        <p14:section name="Tasks" id="{464A6FE1-B599-440E-B0B1-7781BE71AED9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umbia University" initials="CU" lastIdx="11" clrIdx="0"/>
  <p:cmAuthor id="1" name="Cheng, Freddy" initials="FC" lastIdx="1" clrIdx="1"/>
  <p:cmAuthor id="2" name="Maria O'Brien" initials="M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23"/>
    <a:srgbClr val="1D2763"/>
    <a:srgbClr val="389DAA"/>
    <a:srgbClr val="A9B52A"/>
    <a:srgbClr val="641868"/>
    <a:srgbClr val="D33320"/>
    <a:srgbClr val="286FB7"/>
    <a:srgbClr val="4990D7"/>
    <a:srgbClr val="89B2DB"/>
    <a:srgbClr val="2F6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9" autoAdjust="0"/>
    <p:restoredTop sz="92351" autoAdjust="0"/>
  </p:normalViewPr>
  <p:slideViewPr>
    <p:cSldViewPr>
      <p:cViewPr varScale="1">
        <p:scale>
          <a:sx n="65" d="100"/>
          <a:sy n="65" d="100"/>
        </p:scale>
        <p:origin x="52" y="84"/>
      </p:cViewPr>
      <p:guideLst>
        <p:guide orient="horz" pos="384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2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/>
          <a:lstStyle>
            <a:lvl1pPr algn="r">
              <a:defRPr sz="1000"/>
            </a:lvl1pPr>
          </a:lstStyle>
          <a:p>
            <a:fld id="{42DE4DD6-0497-4073-A07F-BACAF3B5AA44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8663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8663"/>
            <a:ext cx="3170582" cy="480886"/>
          </a:xfrm>
          <a:prstGeom prst="rect">
            <a:avLst/>
          </a:prstGeom>
        </p:spPr>
        <p:txBody>
          <a:bodyPr vert="horz" lIns="81432" tIns="40715" rIns="81432" bIns="40715" rtlCol="0" anchor="b"/>
          <a:lstStyle>
            <a:lvl1pPr algn="r">
              <a:defRPr sz="1000"/>
            </a:lvl1pPr>
          </a:lstStyle>
          <a:p>
            <a:fld id="{889A981B-1A9B-4905-B523-5D15ED530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8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/>
          <a:lstStyle>
            <a:lvl1pPr algn="r">
              <a:defRPr sz="1000"/>
            </a:lvl1pPr>
          </a:lstStyle>
          <a:p>
            <a:fld id="{B1EB5D17-1482-4B71-829E-DEE524F3DC4D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605" tIns="41302" rIns="82605" bIns="413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82605" tIns="41302" rIns="82605" bIns="413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82605" tIns="41302" rIns="82605" bIns="41302" rtlCol="0" anchor="b"/>
          <a:lstStyle>
            <a:lvl1pPr algn="r">
              <a:defRPr sz="1000"/>
            </a:lvl1pPr>
          </a:lstStyle>
          <a:p>
            <a:fld id="{45F8B6A7-DB98-47EE-9BB0-6897AB4B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4786"/>
            <a:ext cx="7772400" cy="1470025"/>
          </a:xfrm>
        </p:spPr>
        <p:txBody>
          <a:bodyPr>
            <a:normAutofit/>
          </a:bodyPr>
          <a:lstStyle>
            <a:lvl1pPr>
              <a:defRPr sz="5400" b="1" cap="all" baseline="0">
                <a:latin typeface="Avenir LT Std 55 Roman" pitchFamily="34" charset="0"/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75000"/>
                  </a:schemeClr>
                </a:solidFill>
                <a:latin typeface="Bell MT" pitchFamily="18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0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44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5" indent="0">
              <a:buNone/>
              <a:defRPr sz="2000"/>
            </a:lvl5pPr>
            <a:lvl6pPr marL="2285730" indent="0">
              <a:buNone/>
              <a:defRPr sz="2000"/>
            </a:lvl6pPr>
            <a:lvl7pPr marL="2742877" indent="0">
              <a:buNone/>
              <a:defRPr sz="2000"/>
            </a:lvl7pPr>
            <a:lvl8pPr marL="3200023" indent="0">
              <a:buNone/>
              <a:defRPr sz="2000"/>
            </a:lvl8pPr>
            <a:lvl9pPr marL="365716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0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99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8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67359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7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5"/>
            <a:ext cx="6477000" cy="467359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60701"/>
            <a:ext cx="8229600" cy="1362075"/>
          </a:xfrm>
          <a:ln>
            <a:noFill/>
          </a:ln>
        </p:spPr>
        <p:txBody>
          <a:bodyPr anchor="b"/>
          <a:lstStyle>
            <a:lvl1pPr algn="l">
              <a:defRPr sz="5400" b="1" cap="all">
                <a:latin typeface="Tw Cen MT Condensed" panose="020B0606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468813"/>
            <a:ext cx="8229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3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  <a:ln>
            <a:noFill/>
          </a:ln>
        </p:spPr>
        <p:txBody>
          <a:bodyPr vert="horz" lIns="91429" tIns="45714" rIns="91429" bIns="45714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862" marR="0" lvl="1" indent="-285717" algn="l" defTabSz="9142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Accent color can be used thus to highlight content</a:t>
            </a:r>
            <a:endParaRPr lang="en-US" sz="240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2514600" y="381000"/>
            <a:ext cx="64008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152400" y="6614011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1454" y="6597134"/>
            <a:ext cx="43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P</a:t>
            </a:r>
            <a:fld id="{11345B3D-9E2B-4648-B8DA-C1967F580BC1}" type="slidenum">
              <a:rPr lang="en-US" sz="600" smtClean="0"/>
              <a:pPr algn="ctr"/>
              <a:t>‹#›</a:t>
            </a:fld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1"/>
            <a:ext cx="2133599" cy="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02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92" rtl="0" eaLnBrk="1" latinLnBrk="0" hangingPunct="1">
        <a:spcBef>
          <a:spcPct val="0"/>
        </a:spcBef>
        <a:buNone/>
        <a:defRPr sz="4200" b="1" i="0" kern="1200">
          <a:solidFill>
            <a:srgbClr val="286FB7"/>
          </a:solidFill>
          <a:effectLst/>
          <a:latin typeface="Arial"/>
          <a:ea typeface="+mj-ea"/>
          <a:cs typeface="Arial"/>
        </a:defRPr>
      </a:lvl1pPr>
    </p:titleStyle>
    <p:bodyStyle>
      <a:lvl1pPr marL="342860" indent="-342860" algn="l" defTabSz="9142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86FB7"/>
          </a:solidFill>
          <a:effectLst/>
          <a:latin typeface="+mn-lt"/>
          <a:ea typeface="+mn-ea"/>
          <a:cs typeface="+mn-cs"/>
        </a:defRPr>
      </a:lvl1pPr>
      <a:lvl2pPr marL="742862" marR="0" indent="-285717" algn="l" defTabSz="91429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rgbClr val="E68323"/>
          </a:solidFill>
          <a:effectLst/>
          <a:latin typeface="+mn-lt"/>
          <a:ea typeface="+mn-ea"/>
          <a:cs typeface="+mn-cs"/>
        </a:defRPr>
      </a:lvl2pPr>
      <a:lvl3pPr marL="1142865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86FB7"/>
          </a:solidFill>
          <a:effectLst/>
          <a:latin typeface="+mn-lt"/>
          <a:ea typeface="+mn-ea"/>
          <a:cs typeface="+mn-cs"/>
        </a:defRPr>
      </a:lvl3pPr>
      <a:lvl4pPr marL="1600012" indent="-228573" algn="l" defTabSz="91429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86FB7"/>
          </a:solidFill>
          <a:effectLst/>
          <a:latin typeface="+mn-lt"/>
          <a:ea typeface="+mn-ea"/>
          <a:cs typeface="+mn-cs"/>
        </a:defRPr>
      </a:lvl4pPr>
      <a:lvl5pPr marL="2057158" marR="0" indent="-228573" algn="l" defTabSz="91429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600" kern="1200">
          <a:solidFill>
            <a:srgbClr val="286FB7"/>
          </a:solidFill>
          <a:effectLst/>
          <a:latin typeface="+mn-lt"/>
          <a:ea typeface="+mn-ea"/>
          <a:cs typeface="+mn-cs"/>
        </a:defRPr>
      </a:lvl5pPr>
      <a:lvl6pPr marL="2514304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7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2" indent="-228573" algn="l" defTabSz="9142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3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9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Columbia University – </a:t>
            </a:r>
            <a:br>
              <a:rPr lang="en-US" sz="3600" dirty="0" smtClean="0"/>
            </a:br>
            <a:r>
              <a:rPr lang="en-US" sz="3600" dirty="0" smtClean="0"/>
              <a:t>Paper Reduction Certification Report</a:t>
            </a:r>
            <a:endParaRPr lang="en-US" sz="3600" dirty="0"/>
          </a:p>
        </p:txBody>
      </p:sp>
      <p:pic>
        <p:nvPicPr>
          <p:cNvPr id="1026" name="Picture 2" descr="http://zerowaste.uoregon.edu/sticker_JPGs/usewise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4667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paper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Post MSPH-endorsed signage about the paper reduction initiative</a:t>
            </a:r>
          </a:p>
          <a:p>
            <a:pPr lvl="1"/>
            <a:r>
              <a:rPr lang="en-US" dirty="0" smtClean="0"/>
              <a:t>Above all printers in the team’s area</a:t>
            </a:r>
          </a:p>
          <a:p>
            <a:pPr lvl="1"/>
            <a:r>
              <a:rPr lang="en-US" dirty="0" smtClean="0"/>
              <a:t>Attach photo(s) of signage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Paperless pledge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Team members must pledge to support paperless meetings</a:t>
            </a:r>
          </a:p>
          <a:p>
            <a:pPr lvl="1"/>
            <a:r>
              <a:rPr lang="en-US" dirty="0" smtClean="0"/>
              <a:t>Send out materials in advance via email</a:t>
            </a:r>
          </a:p>
          <a:p>
            <a:pPr lvl="1"/>
            <a:r>
              <a:rPr lang="en-US" dirty="0" smtClean="0"/>
              <a:t>Project agendas and documents on a screen</a:t>
            </a:r>
          </a:p>
          <a:p>
            <a:pPr lvl="1"/>
            <a:r>
              <a:rPr lang="en-US" dirty="0" smtClean="0"/>
              <a:t>Attach scanned signature 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Paperless </a:t>
            </a:r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Host a small meeting (2-5 people) where no paper is used</a:t>
            </a:r>
          </a:p>
          <a:p>
            <a:pPr lvl="1"/>
            <a:r>
              <a:rPr lang="en-US" dirty="0"/>
              <a:t>Attach photo(s) from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Recycled paper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Team has committed to purchased only 30% recycled content paper</a:t>
            </a:r>
          </a:p>
          <a:p>
            <a:pPr lvl="1"/>
            <a:r>
              <a:rPr lang="en-US" dirty="0" smtClean="0"/>
              <a:t>Note: price is currently the same as standard paper</a:t>
            </a:r>
          </a:p>
          <a:p>
            <a:pPr lvl="1"/>
            <a:r>
              <a:rPr lang="en-US" dirty="0" smtClean="0"/>
              <a:t>Attach email statement from department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Paper Reduction</a:t>
            </a:r>
            <a:br>
              <a:rPr lang="en-US" dirty="0" smtClean="0"/>
            </a:br>
            <a:r>
              <a:rPr lang="en-US" dirty="0" smtClean="0"/>
              <a:t>Requested Certification Level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1371600" cy="19763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6" y="1838325"/>
            <a:ext cx="1371600" cy="1976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48" y="3805169"/>
            <a:ext cx="1828800" cy="2655545"/>
          </a:xfrm>
          <a:prstGeom prst="rect">
            <a:avLst/>
          </a:prstGeom>
        </p:spPr>
      </p:pic>
      <p:pic>
        <p:nvPicPr>
          <p:cNvPr id="2050" name="Picture 2" descr="http://headshots.columbiaprofiles.org/crown-0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495550" cy="37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68323"/>
                </a:solidFill>
              </a:rPr>
              <a:t>Bronze Certification Report</a:t>
            </a:r>
            <a:endParaRPr lang="en-US" dirty="0">
              <a:solidFill>
                <a:srgbClr val="E683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 of Tasks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Email paper </a:t>
            </a:r>
            <a:r>
              <a:rPr lang="en-US" dirty="0"/>
              <a:t>r</a:t>
            </a:r>
            <a:r>
              <a:rPr lang="en-US" dirty="0" smtClean="0"/>
              <a:t>eduction tips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Paper reduction on staff meeting agendas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Team email signatures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Visit from the Sustainability Office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Printers defaults set to duplex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Recycled paper scrap box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Promote paper reduction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Paperless pledge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Paperless meetings</a:t>
            </a:r>
          </a:p>
          <a:p>
            <a:pPr marL="914345" lvl="1" indent="-457200">
              <a:buAutoNum type="arabicPeriod"/>
            </a:pPr>
            <a:r>
              <a:rPr lang="en-US" dirty="0" smtClean="0"/>
              <a:t>Recycled paper policy</a:t>
            </a:r>
          </a:p>
          <a:p>
            <a:pPr marL="914345" lvl="1" indent="-457200">
              <a:buAutoNum type="arabicPeriod"/>
            </a:pPr>
            <a:endParaRPr lang="en-US" dirty="0" smtClean="0"/>
          </a:p>
          <a:p>
            <a:pPr marL="914345" lvl="1" indent="-457200">
              <a:buAutoNum type="arabicPeriod"/>
            </a:pPr>
            <a:endParaRPr lang="en-US" dirty="0" smtClean="0"/>
          </a:p>
          <a:p>
            <a:pPr marL="914345" lvl="1" indent="-457200">
              <a:buAutoNum type="arabicPeriod"/>
            </a:pPr>
            <a:endParaRPr lang="en-US" dirty="0"/>
          </a:p>
        </p:txBody>
      </p:sp>
      <p:pic>
        <p:nvPicPr>
          <p:cNvPr id="4" name="Picture 2" descr="http://headshots.columbiaprofiles.org/crown-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495550" cy="37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5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paper reduction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Attached emails of paper reduction tips</a:t>
            </a:r>
          </a:p>
          <a:p>
            <a:pPr lvl="1"/>
            <a:r>
              <a:rPr lang="en-US" dirty="0" smtClean="0"/>
              <a:t>As sent by designated Green Champion</a:t>
            </a:r>
          </a:p>
          <a:p>
            <a:pPr lvl="1"/>
            <a:r>
              <a:rPr lang="en-US" dirty="0" smtClean="0"/>
              <a:t>Attach monthly emails directly to this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Paper reduction at the staff meeting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Team must add paper reduction as a standing item to regular staff meetings</a:t>
            </a:r>
          </a:p>
          <a:p>
            <a:pPr lvl="1"/>
            <a:r>
              <a:rPr lang="en-US" dirty="0" smtClean="0"/>
              <a:t>Or create a separate meeting to discuss progress towards paper reduction goals</a:t>
            </a:r>
          </a:p>
          <a:p>
            <a:pPr lvl="1"/>
            <a:r>
              <a:rPr lang="en-US" dirty="0" smtClean="0"/>
              <a:t>Attach .pdf/.doc of meeting agenda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team member has added “think before printing” to their email signature</a:t>
            </a:r>
          </a:p>
          <a:p>
            <a:pPr lvl="1"/>
            <a:r>
              <a:rPr lang="en-US" dirty="0" smtClean="0"/>
              <a:t>Attach .zip archive of participant emails with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from sustainability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Team should host representatives from Columbia sustainability / environmental stewardship</a:t>
            </a:r>
          </a:p>
          <a:p>
            <a:pPr lvl="1"/>
            <a:r>
              <a:rPr lang="en-US" dirty="0" smtClean="0"/>
              <a:t>Reps will review the certification process and answer questions</a:t>
            </a:r>
          </a:p>
          <a:p>
            <a:pPr lvl="1"/>
            <a:r>
              <a:rPr lang="en-US" dirty="0" smtClean="0"/>
              <a:t>Attach photo(s) of the visit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rinters defaults set </a:t>
            </a:r>
            <a:r>
              <a:rPr lang="en-US" dirty="0"/>
              <a:t>to duplex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Team must set all central printers/copiers to default to duplex printing and copying</a:t>
            </a:r>
          </a:p>
          <a:p>
            <a:pPr lvl="1"/>
            <a:r>
              <a:rPr lang="en-US" dirty="0" smtClean="0"/>
              <a:t>Attach photo of printer/copier screen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4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Recycled paper scrap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Create a recycled paper box for the team or department</a:t>
            </a:r>
          </a:p>
          <a:p>
            <a:pPr lvl="1"/>
            <a:r>
              <a:rPr lang="en-US" dirty="0" smtClean="0"/>
              <a:t>For use as scrap paper or o print on</a:t>
            </a:r>
          </a:p>
          <a:p>
            <a:pPr lvl="1"/>
            <a:r>
              <a:rPr lang="en-US" dirty="0" smtClean="0"/>
              <a:t>Attach photo of scrap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71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5720&quot;&gt;&lt;property id=&quot;20148&quot; value=&quot;5&quot;/&gt;&lt;property id=&quot;20300&quot; value=&quot;Slide 9 - &amp;quot;Celebrating our leadership&amp;quot;&quot;/&gt;&lt;property id=&quot;20307&quot; value=&quot;277&quot;/&gt;&lt;/object&gt;&lt;object type=&quot;3&quot; unique_id=&quot;16150&quot;&gt;&lt;property id=&quot;20148&quot; value=&quot;5&quot;/&gt;&lt;property id=&quot;20300&quot; value=&quot;Slide 17 - &amp;quot;Staff Awards for Excellence&amp;quot;&quot;/&gt;&lt;property id=&quot;20307&quot; value=&quot;299&quot;/&gt;&lt;/object&gt;&lt;object type=&quot;3&quot; unique_id=&quot;16151&quot;&gt;&lt;property id=&quot;20148&quot; value=&quot;5&quot;/&gt;&lt;property id=&quot;20300&quot; value=&quot;Slide 18 - &amp;quot;Celebrating our leadership&amp;quot;&quot;/&gt;&lt;property id=&quot;20307&quot; value=&quot;302&quot;/&gt;&lt;/object&gt;&lt;object type=&quot;3&quot; unique_id=&quot;16152&quot;&gt;&lt;property id=&quot;20148&quot; value=&quot;5&quot;/&gt;&lt;property id=&quot;20300&quot; value=&quot;Slide 20 - &amp;quot;Dean’s Excellence in Leadership Award&amp;quot;&quot;/&gt;&lt;property id=&quot;20307&quot; value=&quot;301&quot;/&gt;&lt;/object&gt;&lt;object type=&quot;3&quot; unique_id=&quot;16218&quot;&gt;&lt;property id=&quot;20148&quot; value=&quot;5&quot;/&gt;&lt;property id=&quot;20300&quot; value=&quot;Slide 19 - &amp;quot;Dean’s Excellence in Mentoring Award&amp;quot;&quot;/&gt;&lt;property id=&quot;20307&quot; value=&quot;305&quot;/&gt;&lt;/object&gt;&lt;object type=&quot;3&quot; unique_id=&quot;16219&quot;&gt;&lt;property id=&quot;20148&quot; value=&quot;5&quot;/&gt;&lt;property id=&quot;20300&quot; value=&quot;Slide 22 - &amp;quot;Congrats&amp;quot;&quot;/&gt;&lt;property id=&quot;20307&quot; value=&quot;304&quot;/&gt;&lt;/object&gt;&lt;object type=&quot;3&quot; unique_id=&quot;16220&quot;&gt;&lt;property id=&quot;20148&quot; value=&quot;5&quot;/&gt;&lt;property id=&quot;20300&quot; value=&quot;Slide 23 - &amp;quot;Public Health Innovation Contest (tbd)&amp;quot;&quot;/&gt;&lt;property id=&quot;20307&quot; value=&quot;303&quot;/&gt;&lt;/object&gt;&lt;object type=&quot;3&quot; unique_id=&quot;16221&quot;&gt;&lt;property id=&quot;20148&quot; value=&quot;5&quot;/&gt;&lt;property id=&quot;20300&quot; value=&quot;Slide 26 - &amp;quot;New Faculty&amp;quot;&quot;/&gt;&lt;property id=&quot;20307&quot; value=&quot;306&quot;/&gt;&lt;/object&gt;&lt;object type=&quot;3&quot; unique_id=&quot;16222&quot;&gt;&lt;property id=&quot;20148&quot; value=&quot;5&quot;/&gt;&lt;property id=&quot;20300&quot; value=&quot;Slide 27 - &amp;quot;Promotions&amp;quot;&quot;/&gt;&lt;property id=&quot;20307&quot; value=&quot;307&quot;/&gt;&lt;/object&gt;&lt;object type=&quot;3&quot; unique_id=&quot;16367&quot;&gt;&lt;property id=&quot;20148&quot; value=&quot;5&quot;/&gt;&lt;property id=&quot;20300&quot; value=&quot;Slide 8 - &amp;quot;The Allan Rosenfield Alumni Award for Excellence&amp;quot;&quot;/&gt;&lt;property id=&quot;20307&quot; value=&quot;308&quot;/&gt;&lt;/object&gt;&lt;object type=&quot;3&quot; unique_id=&quot;16501&quot;&gt;&lt;property id=&quot;20148&quot; value=&quot;5&quot;/&gt;&lt;property id=&quot;20300&quot; value=&quot;Slide 10 - &amp;quot;Staff Awards for Excellence&amp;quot;&quot;/&gt;&lt;property id=&quot;20307&quot; value=&quot;315&quot;/&gt;&lt;/object&gt;&lt;object type=&quot;3&quot; unique_id=&quot;16502&quot;&gt;&lt;property id=&quot;20148&quot; value=&quot;5&quot;/&gt;&lt;property id=&quot;20300&quot; value=&quot;Slide 11 - &amp;quot;Staff Awards for Excellence&amp;quot;&quot;/&gt;&lt;property id=&quot;20307&quot; value=&quot;314&quot;/&gt;&lt;/object&gt;&lt;object type=&quot;3&quot; unique_id=&quot;16503&quot;&gt;&lt;property id=&quot;20148&quot; value=&quot;5&quot;/&gt;&lt;property id=&quot;20300&quot; value=&quot;Slide 12 - &amp;quot;Staff Awards for Excellence&amp;quot;&quot;/&gt;&lt;property id=&quot;20307&quot; value=&quot;313&quot;/&gt;&lt;/object&gt;&lt;object type=&quot;3&quot; unique_id=&quot;16504&quot;&gt;&lt;property id=&quot;20148&quot; value=&quot;5&quot;/&gt;&lt;property id=&quot;20300&quot; value=&quot;Slide 13 - &amp;quot;Staff Awards for Excellence&amp;quot;&quot;/&gt;&lt;property id=&quot;20307&quot; value=&quot;312&quot;/&gt;&lt;/object&gt;&lt;object type=&quot;3&quot; unique_id=&quot;16505&quot;&gt;&lt;property id=&quot;20148&quot; value=&quot;5&quot;/&gt;&lt;property id=&quot;20300&quot; value=&quot;Slide 14 - &amp;quot;Staff Awards for Excellence&amp;quot;&quot;/&gt;&lt;property id=&quot;20307&quot; value=&quot;311&quot;/&gt;&lt;/object&gt;&lt;object type=&quot;3&quot; unique_id=&quot;16506&quot;&gt;&lt;property id=&quot;20148&quot; value=&quot;5&quot;/&gt;&lt;property id=&quot;20300&quot; value=&quot;Slide 15 - &amp;quot;Staff Awards for Excellence&amp;quot;&quot;/&gt;&lt;property id=&quot;20307&quot; value=&quot;310&quot;/&gt;&lt;/object&gt;&lt;object type=&quot;3&quot; unique_id=&quot;16507&quot;&gt;&lt;property id=&quot;20148&quot; value=&quot;5&quot;/&gt;&lt;property id=&quot;20300&quot; value=&quot;Slide 16 - &amp;quot;Staff Awards for Excellence&amp;quot;&quot;/&gt;&lt;property id=&quot;20307&quot; value=&quot;309&quot;/&gt;&lt;/object&gt;&lt;object type=&quot;3&quot; unique_id=&quot;16712&quot;&gt;&lt;property id=&quot;20148&quot; value=&quot;5&quot;/&gt;&lt;property id=&quot;20300&quot; value=&quot;Slide 24 - &amp;quot;Celebrating our leadership&amp;quot;&quot;/&gt;&lt;property id=&quot;20307&quot; value=&quot;316&quot;/&gt;&lt;/object&gt;&lt;object type=&quot;3&quot; unique_id=&quot;16713&quot;&gt;&lt;property id=&quot;20148&quot; value=&quot;5&quot;/&gt;&lt;property id=&quot;20300&quot; value=&quot;Slide 25 - &amp;quot;New Leaders&amp;quot;&quot;/&gt;&lt;property id=&quot;20307&quot; value=&quot;317&quot;/&gt;&lt;/object&gt;&lt;object type=&quot;3&quot; unique_id=&quot;16861&quot;&gt;&lt;property id=&quot;20148&quot; value=&quot;5&quot;/&gt;&lt;property id=&quot;20300&quot; value=&quot;Slide 28 - &amp;quot;Teaching Excellence Award&amp;quot;&quot;/&gt;&lt;property id=&quot;20307&quot; value=&quot;318&quot;/&gt;&lt;/object&gt;&lt;object type=&quot;3&quot; unique_id=&quot;16862&quot;&gt;&lt;property id=&quot;20148&quot; value=&quot;5&quot;/&gt;&lt;property id=&quot;20300&quot; value=&quot;Slide 29 - &amp;quot;Junior Faculty Teaching Award&amp;quot;&quot;/&gt;&lt;property id=&quot;20307&quot; value=&quot;319&quot;/&gt;&lt;/object&gt;&lt;object type=&quot;3&quot; unique_id=&quot;16978&quot;&gt;&lt;property id=&quot;20148&quot; value=&quot;5&quot;/&gt;&lt;property id=&quot;20300&quot; value=&quot;Slide 21 - &amp;quot;Highest ranking faculty (tbd)&amp;quot;&quot;/&gt;&lt;property id=&quot;20307&quot; value=&quot;320&quot;/&gt;&lt;/object&gt;&lt;object type=&quot;3&quot; unique_id=&quot;17411&quot;&gt;&lt;property id=&quot;20148&quot; value=&quot;5&quot;/&gt;&lt;property id=&quot;20300&quot; value=&quot;Slide 1 - &amp;quot;New Revenue Model Needed&amp;quot;&quot;/&gt;&lt;property id=&quot;20307&quot; value=&quot;333&quot;/&gt;&lt;/object&gt;&lt;object type=&quot;3&quot; unique_id=&quot;17808&quot;&gt;&lt;property id=&quot;20148&quot; value=&quot;5&quot;/&gt;&lt;property id=&quot;20300&quot; value=&quot;Slide 2 - &amp;quot;New Revenue Model Needed&amp;quot;&quot;/&gt;&lt;property id=&quot;20307&quot; value=&quot;335&quot;/&gt;&lt;/object&gt;&lt;object type=&quot;3&quot; unique_id=&quot;17809&quot;&gt;&lt;property id=&quot;20148&quot; value=&quot;5&quot;/&gt;&lt;property id=&quot;20300&quot; value=&quot;Slide 3 - &amp;quot;New Revenue Streams&amp;quot;&quot;/&gt;&lt;property id=&quot;20307&quot; value=&quot;336&quot;/&gt;&lt;/object&gt;&lt;object type=&quot;3&quot; unique_id=&quot;17810&quot;&gt;&lt;property id=&quot;20148&quot; value=&quot;5&quot;/&gt;&lt;property id=&quot;20300&quot; value=&quot;Slide 4 - &amp;quot;Philanthropy&amp;quot;&quot;/&gt;&lt;property id=&quot;20307&quot; value=&quot;337&quot;/&gt;&lt;/object&gt;&lt;object type=&quot;3&quot; unique_id=&quot;17811&quot;&gt;&lt;property id=&quot;20148&quot; value=&quot;5&quot;/&gt;&lt;property id=&quot;20300&quot; value=&quot;Slide 5 - &amp;quot;Educational Initiatives&amp;quot;&quot;/&gt;&lt;property id=&quot;20307&quot; value=&quot;338&quot;/&gt;&lt;/object&gt;&lt;object type=&quot;3&quot; unique_id=&quot;17812&quot;&gt;&lt;property id=&quot;20148&quot; value=&quot;5&quot;/&gt;&lt;property id=&quot;20300&quot; value=&quot;Slide 6 - &amp;quot;Research Competitiveness&amp;quot;&quot;/&gt;&lt;property id=&quot;20307&quot; value=&quot;339&quot;/&gt;&lt;/object&gt;&lt;object type=&quot;3&quot; unique_id=&quot;17813&quot;&gt;&lt;property id=&quot;20148&quot; value=&quot;5&quot;/&gt;&lt;property id=&quot;20300&quot; value=&quot;Slide 7 - &amp;quot;Harnessing Global Centers&amp;quot;&quot;/&gt;&lt;property id=&quot;20307&quot; value=&quot;34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6_sos_1">
  <a:themeElements>
    <a:clrScheme name="Custom 2">
      <a:dk1>
        <a:srgbClr val="FFFFFF"/>
      </a:dk1>
      <a:lt1>
        <a:sysClr val="window" lastClr="FFFFFF"/>
      </a:lt1>
      <a:dk2>
        <a:srgbClr val="000000"/>
      </a:dk2>
      <a:lt2>
        <a:srgbClr val="454545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317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Avenir LT Std 55 Roman</vt:lpstr>
      <vt:lpstr>Gill Sans MT</vt:lpstr>
      <vt:lpstr>Tw Cen MT Condensed</vt:lpstr>
      <vt:lpstr>Bell MT</vt:lpstr>
      <vt:lpstr>Calibri</vt:lpstr>
      <vt:lpstr>Arial</vt:lpstr>
      <vt:lpstr>6_sos_1</vt:lpstr>
      <vt:lpstr>Columbia University –  Paper Reduction Certification Report</vt:lpstr>
      <vt:lpstr>Paper Reduction Requested Certification Level</vt:lpstr>
      <vt:lpstr>Bronze Certification Report</vt:lpstr>
      <vt:lpstr>Email paper reduction tips</vt:lpstr>
      <vt:lpstr>Paper reduction at the staff meeting</vt:lpstr>
      <vt:lpstr>Email signatures</vt:lpstr>
      <vt:lpstr>Visit from sustainability office</vt:lpstr>
      <vt:lpstr>Printers defaults set to duplex</vt:lpstr>
      <vt:lpstr>Recycled paper scrap box</vt:lpstr>
      <vt:lpstr>Promote paper reduction</vt:lpstr>
      <vt:lpstr>Paperless pledge</vt:lpstr>
      <vt:lpstr>Paperless meetings</vt:lpstr>
      <vt:lpstr>Recycled paper policy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Schaer, Harris M.</cp:lastModifiedBy>
  <cp:revision>508</cp:revision>
  <cp:lastPrinted>2014-04-30T20:30:48Z</cp:lastPrinted>
  <dcterms:created xsi:type="dcterms:W3CDTF">2013-09-08T00:57:50Z</dcterms:created>
  <dcterms:modified xsi:type="dcterms:W3CDTF">2015-08-19T17:20:24Z</dcterms:modified>
</cp:coreProperties>
</file>