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04">
          <p15:clr>
            <a:srgbClr val="A4A3A4"/>
          </p15:clr>
        </p15:guide>
        <p15:guide id="2" orient="horz" pos="866">
          <p15:clr>
            <a:srgbClr val="A4A3A4"/>
          </p15:clr>
        </p15:guide>
        <p15:guide id="3" orient="horz" pos="406">
          <p15:clr>
            <a:srgbClr val="A4A3A4"/>
          </p15:clr>
        </p15:guide>
        <p15:guide id="4" pos="4405">
          <p15:clr>
            <a:srgbClr val="A4A3A4"/>
          </p15:clr>
        </p15:guide>
        <p15:guide id="5" pos="492">
          <p15:clr>
            <a:srgbClr val="A4A3A4"/>
          </p15:clr>
        </p15:guide>
        <p15:guide id="6" pos="3138">
          <p15:clr>
            <a:srgbClr val="A4A3A4"/>
          </p15:clr>
        </p15:guide>
        <p15:guide id="7" pos="29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7"/>
    <p:restoredTop sz="94692"/>
  </p:normalViewPr>
  <p:slideViewPr>
    <p:cSldViewPr snapToGrid="0" snapToObjects="1" showGuides="1">
      <p:cViewPr>
        <p:scale>
          <a:sx n="106" d="100"/>
          <a:sy n="106" d="100"/>
        </p:scale>
        <p:origin x="1600" y="1080"/>
      </p:cViewPr>
      <p:guideLst>
        <p:guide orient="horz" pos="5704"/>
        <p:guide orient="horz" pos="866"/>
        <p:guide orient="horz" pos="406"/>
        <p:guide pos="4405"/>
        <p:guide pos="492"/>
        <p:guide pos="3138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B3002-5615-584B-9948-40D6AE949BC0}" type="datetimeFigureOut">
              <a:rPr lang="en-US" smtClean="0"/>
              <a:t>8/6/21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EA1D4-67B9-FB42-A97B-161DF94B8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4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BEA1D4-67B9-FB42-A97B-161DF94B8F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8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3FA8-43FC-AC4F-AA6C-2CDA9B93AF53}" type="datetimeFigureOut">
              <a:rPr lang="en-US" smtClean="0"/>
              <a:t>8/6/21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8854-44AB-B549-B72C-C7DDB61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9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3FA8-43FC-AC4F-AA6C-2CDA9B93AF53}" type="datetimeFigureOut">
              <a:rPr lang="en-US" smtClean="0"/>
              <a:t>8/6/21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8854-44AB-B549-B72C-C7DDB61F9A1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82F1295-4EE0-C54F-8760-0C8469B7F2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80609" y="2238375"/>
            <a:ext cx="2002853" cy="13311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2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3FA8-43FC-AC4F-AA6C-2CDA9B93AF53}" type="datetimeFigureOut">
              <a:rPr lang="en-US" smtClean="0"/>
              <a:t>8/6/21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38854-44AB-B549-B72C-C7DDB61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4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81050" y="1230624"/>
            <a:ext cx="6211888" cy="12918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4200" dirty="0">
                <a:solidFill>
                  <a:schemeClr val="accent1"/>
                </a:solidFill>
              </a:rPr>
              <a:t>Department</a:t>
            </a:r>
            <a:endParaRPr lang="en-US" sz="4200" dirty="0"/>
          </a:p>
        </p:txBody>
      </p:sp>
      <p:sp>
        <p:nvSpPr>
          <p:cNvPr id="16" name="Rectangle 15"/>
          <p:cNvSpPr/>
          <p:nvPr/>
        </p:nvSpPr>
        <p:spPr>
          <a:xfrm>
            <a:off x="781049" y="2111875"/>
            <a:ext cx="3825875" cy="64543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300" dirty="0">
                <a:solidFill>
                  <a:schemeClr val="accent1"/>
                </a:solidFill>
              </a:rPr>
              <a:t>Introductory paragraph</a:t>
            </a:r>
          </a:p>
          <a:p>
            <a:endParaRPr lang="en-US" sz="1000" b="1" cap="all" dirty="0">
              <a:solidFill>
                <a:srgbClr val="0077C8"/>
              </a:solidFill>
            </a:endParaRPr>
          </a:p>
          <a:p>
            <a:r>
              <a:rPr lang="en-US" sz="1050" b="1" cap="all" dirty="0">
                <a:solidFill>
                  <a:srgbClr val="0077C8"/>
                </a:solidFill>
              </a:rPr>
              <a:t>subhead</a:t>
            </a:r>
          </a:p>
          <a:p>
            <a:pPr lvl="0">
              <a:spcBef>
                <a:spcPts val="300"/>
              </a:spcBef>
              <a:buClr>
                <a:schemeClr val="accent3"/>
              </a:buClr>
            </a:pPr>
            <a:r>
              <a:rPr lang="en-US" sz="1600" baseline="30000" dirty="0"/>
              <a:t>Text</a:t>
            </a:r>
            <a:endParaRPr lang="en-US" sz="1600" dirty="0"/>
          </a:p>
          <a:p>
            <a:r>
              <a:rPr lang="en-US" sz="1050" b="1" cap="all" dirty="0">
                <a:solidFill>
                  <a:srgbClr val="0077C8"/>
                </a:solidFill>
              </a:rPr>
              <a:t>subhead</a:t>
            </a:r>
          </a:p>
          <a:p>
            <a:pPr lvl="0">
              <a:spcBef>
                <a:spcPts val="300"/>
              </a:spcBef>
              <a:buClr>
                <a:schemeClr val="accent3"/>
              </a:buClr>
            </a:pPr>
            <a:r>
              <a:rPr lang="en-US" sz="1600" baseline="30000" dirty="0"/>
              <a:t>Text</a:t>
            </a:r>
            <a:endParaRPr lang="en-US" sz="1600" dirty="0"/>
          </a:p>
          <a:p>
            <a:endParaRPr lang="en-US" sz="1400" dirty="0">
              <a:solidFill>
                <a:schemeClr val="accent1"/>
              </a:solidFill>
            </a:endParaRPr>
          </a:p>
          <a:p>
            <a:pPr lvl="0">
              <a:spcBef>
                <a:spcPts val="300"/>
              </a:spcBef>
              <a:buClr>
                <a:schemeClr val="accent3"/>
              </a:buClr>
            </a:pPr>
            <a:endParaRPr lang="en-US" sz="1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FB2A9A3-A3C1-2C44-8874-C6AEA5CCF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5276" y="353080"/>
            <a:ext cx="2678298" cy="381705"/>
          </a:xfrm>
          <a:prstGeom prst="rect">
            <a:avLst/>
          </a:prstGeom>
        </p:spPr>
      </p:pic>
      <p:pic>
        <p:nvPicPr>
          <p:cNvPr id="21" name="Picture Placeholder 5" descr="Text&#10;&#10;Description automatically generated with medium confidence">
            <a:extLst>
              <a:ext uri="{FF2B5EF4-FFF2-40B4-BE49-F238E27FC236}">
                <a16:creationId xmlns:a16="http://schemas.microsoft.com/office/drawing/2014/main" id="{437EB920-BD84-634E-A2C0-3307C6D48C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2" r="122"/>
          <a:stretch>
            <a:fillRect/>
          </a:stretch>
        </p:blipFill>
        <p:spPr>
          <a:xfrm>
            <a:off x="5005304" y="2227790"/>
            <a:ext cx="2002853" cy="1331151"/>
          </a:xfrm>
          <a:prstGeom prst="rect">
            <a:avLst/>
          </a:prstGeom>
        </p:spPr>
      </p:pic>
      <p:pic>
        <p:nvPicPr>
          <p:cNvPr id="22" name="Picture Placeholder 5" descr="Text&#10;&#10;Description automatically generated with medium confidence">
            <a:extLst>
              <a:ext uri="{FF2B5EF4-FFF2-40B4-BE49-F238E27FC236}">
                <a16:creationId xmlns:a16="http://schemas.microsoft.com/office/drawing/2014/main" id="{835A0CA3-1543-0E4E-8678-9CAA2F3926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2" r="122"/>
          <a:stretch>
            <a:fillRect/>
          </a:stretch>
        </p:blipFill>
        <p:spPr>
          <a:xfrm>
            <a:off x="5020523" y="3657857"/>
            <a:ext cx="2002853" cy="1331151"/>
          </a:xfrm>
          <a:prstGeom prst="rect">
            <a:avLst/>
          </a:prstGeom>
        </p:spPr>
      </p:pic>
      <p:pic>
        <p:nvPicPr>
          <p:cNvPr id="23" name="Picture Placeholder 5" descr="Text&#10;&#10;Description automatically generated with medium confidence">
            <a:extLst>
              <a:ext uri="{FF2B5EF4-FFF2-40B4-BE49-F238E27FC236}">
                <a16:creationId xmlns:a16="http://schemas.microsoft.com/office/drawing/2014/main" id="{6046BE23-CC3B-714B-BE28-CD3B395501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2" r="122"/>
          <a:stretch>
            <a:fillRect/>
          </a:stretch>
        </p:blipFill>
        <p:spPr>
          <a:xfrm>
            <a:off x="5020524" y="5087925"/>
            <a:ext cx="2002853" cy="133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361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81050" y="1387666"/>
            <a:ext cx="3825875" cy="766743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00" b="1" cap="all" dirty="0">
                <a:solidFill>
                  <a:srgbClr val="0077C8"/>
                </a:solidFill>
              </a:rPr>
              <a:t>Subhead</a:t>
            </a:r>
            <a:endParaRPr lang="en-US" sz="1000" dirty="0"/>
          </a:p>
          <a:p>
            <a:r>
              <a:rPr lang="en-US" sz="1000" dirty="0"/>
              <a:t>Text</a:t>
            </a:r>
          </a:p>
          <a:p>
            <a:endParaRPr lang="en-US" sz="1000" dirty="0"/>
          </a:p>
          <a:p>
            <a:r>
              <a:rPr lang="en-US" sz="1000" b="1" cap="all" dirty="0">
                <a:solidFill>
                  <a:srgbClr val="0077C8"/>
                </a:solidFill>
              </a:rPr>
              <a:t>Subhead</a:t>
            </a:r>
          </a:p>
          <a:p>
            <a:pPr marL="171450" lvl="0" indent="-171450">
              <a:spcBef>
                <a:spcPts val="300"/>
              </a:spcBef>
              <a:buClr>
                <a:schemeClr val="accent3"/>
              </a:buClr>
              <a:buFont typeface="Wingdings" charset="2"/>
              <a:buChar char="§"/>
            </a:pPr>
            <a:r>
              <a:rPr lang="en-US" sz="1000" dirty="0"/>
              <a:t>Bullets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81575" y="2892380"/>
            <a:ext cx="2011363" cy="40964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##</a:t>
            </a:r>
            <a:r>
              <a:rPr lang="en-US" sz="1000" dirty="0"/>
              <a:t> stat</a:t>
            </a:r>
            <a:endParaRPr lang="en-US" sz="1000" dirty="0">
              <a:solidFill>
                <a:srgbClr val="0077C8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##</a:t>
            </a:r>
            <a:r>
              <a:rPr lang="en-US" sz="1000" dirty="0"/>
              <a:t> stat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##</a:t>
            </a:r>
            <a:r>
              <a:rPr lang="en-US" sz="1000" dirty="0"/>
              <a:t> stat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##</a:t>
            </a:r>
            <a:r>
              <a:rPr lang="en-US" sz="1000" dirty="0"/>
              <a:t> stat</a:t>
            </a:r>
          </a:p>
          <a:p>
            <a:endParaRPr lang="en-US" sz="1000" dirty="0">
              <a:solidFill>
                <a:srgbClr val="0077C8"/>
              </a:solidFill>
            </a:endParaRPr>
          </a:p>
          <a:p>
            <a:pPr>
              <a:buClr>
                <a:schemeClr val="accent3"/>
              </a:buClr>
            </a:pPr>
            <a:r>
              <a:rPr lang="en-US" sz="1000" dirty="0">
                <a:solidFill>
                  <a:srgbClr val="0077C8"/>
                </a:solidFill>
              </a:rPr>
              <a:t>Sidebar subhead</a:t>
            </a:r>
          </a:p>
          <a:p>
            <a:pPr>
              <a:buClr>
                <a:schemeClr val="accent3"/>
              </a:buClr>
            </a:pPr>
            <a:r>
              <a:rPr lang="en-US" sz="1000" dirty="0"/>
              <a:t>Text</a:t>
            </a:r>
          </a:p>
          <a:p>
            <a:pPr>
              <a:buClr>
                <a:schemeClr val="accent3"/>
              </a:buClr>
            </a:pPr>
            <a:r>
              <a:rPr lang="en-US" sz="1000" dirty="0">
                <a:solidFill>
                  <a:srgbClr val="0077C8"/>
                </a:solidFill>
              </a:rPr>
              <a:t>Sidebar subhead</a:t>
            </a:r>
          </a:p>
          <a:p>
            <a: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000" dirty="0"/>
              <a:t>Bullet</a:t>
            </a:r>
            <a:endParaRPr lang="en-US" sz="1000" dirty="0">
              <a:solidFill>
                <a:srgbClr val="0077C8"/>
              </a:solidFill>
            </a:endParaRPr>
          </a:p>
          <a:p>
            <a:pPr>
              <a:buClr>
                <a:schemeClr val="accent3"/>
              </a:buClr>
            </a:pPr>
            <a:endParaRPr lang="en-US" sz="1000" dirty="0">
              <a:solidFill>
                <a:srgbClr val="0077C8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961517"/>
              </p:ext>
            </p:extLst>
          </p:nvPr>
        </p:nvGraphicFramePr>
        <p:xfrm>
          <a:off x="781050" y="478401"/>
          <a:ext cx="6211888" cy="160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5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800" b="0" dirty="0">
                          <a:solidFill>
                            <a:schemeClr val="accent6"/>
                          </a:solidFill>
                        </a:rPr>
                        <a:t>Department</a:t>
                      </a:r>
                      <a:endParaRPr lang="en-US" sz="800" b="0" dirty="0"/>
                    </a:p>
                  </a:txBody>
                  <a:tcPr marL="0" marR="0" marT="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accent6"/>
                          </a:solidFill>
                        </a:rPr>
                        <a:t>2021</a:t>
                      </a:r>
                    </a:p>
                  </a:txBody>
                  <a:tcPr marL="0" marR="0" marT="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981575" y="7820526"/>
            <a:ext cx="2011363" cy="1422226"/>
          </a:xfrm>
          <a:prstGeom prst="rect">
            <a:avLst/>
          </a:prstGeom>
          <a:solidFill>
            <a:schemeClr val="accent2"/>
          </a:solidFill>
        </p:spPr>
        <p:txBody>
          <a:bodyPr wrap="square" lIns="182880" tIns="182880" rIns="182880" bIns="182880">
            <a:noAutofit/>
          </a:bodyPr>
          <a:lstStyle/>
          <a:p>
            <a:pPr>
              <a:spcAft>
                <a:spcPts val="600"/>
              </a:spcAft>
            </a:pPr>
            <a:r>
              <a:rPr lang="en-US" sz="1000" b="1" cap="all" dirty="0">
                <a:solidFill>
                  <a:schemeClr val="bg1"/>
                </a:solidFill>
              </a:rPr>
              <a:t>Learn More</a:t>
            </a:r>
          </a:p>
          <a:p>
            <a:pPr>
              <a:spcAft>
                <a:spcPts val="600"/>
              </a:spcAft>
            </a:pPr>
            <a:r>
              <a:rPr lang="en-US" sz="1000" b="1" dirty="0">
                <a:solidFill>
                  <a:schemeClr val="bg1"/>
                </a:solidFill>
              </a:rPr>
              <a:t>Contact person</a:t>
            </a:r>
            <a:br>
              <a:rPr lang="en-US" sz="1000" b="1" dirty="0">
                <a:solidFill>
                  <a:schemeClr val="bg1"/>
                </a:solidFill>
              </a:rPr>
            </a:br>
            <a:r>
              <a:rPr lang="en-US" sz="1000" b="1" dirty="0" err="1">
                <a:solidFill>
                  <a:schemeClr val="bg1"/>
                </a:solidFill>
              </a:rPr>
              <a:t>email@columbia.edu</a:t>
            </a:r>
            <a:endParaRPr lang="en-US" sz="1000" b="1" dirty="0">
              <a:solidFill>
                <a:schemeClr val="bg1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1000" b="1" u="sng" dirty="0" err="1">
                <a:solidFill>
                  <a:schemeClr val="bg1"/>
                </a:solidFill>
              </a:rPr>
              <a:t>publichealth.columbia.edu</a:t>
            </a:r>
            <a:r>
              <a:rPr lang="en-US" sz="1000" b="1" u="sng" dirty="0">
                <a:solidFill>
                  <a:schemeClr val="bg1"/>
                </a:solidFill>
              </a:rPr>
              <a:t>/department</a:t>
            </a:r>
            <a:endParaRPr lang="en-US" sz="1000" b="1" u="sng" dirty="0"/>
          </a:p>
        </p:txBody>
      </p:sp>
      <p:pic>
        <p:nvPicPr>
          <p:cNvPr id="8" name="Picture Placeholder 5" descr="Text&#10;&#10;Description automatically generated with medium confidence">
            <a:extLst>
              <a:ext uri="{FF2B5EF4-FFF2-40B4-BE49-F238E27FC236}">
                <a16:creationId xmlns:a16="http://schemas.microsoft.com/office/drawing/2014/main" id="{5EA6BCC6-D87D-5E46-86E4-56A092D175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2" r="122"/>
          <a:stretch>
            <a:fillRect/>
          </a:stretch>
        </p:blipFill>
        <p:spPr>
          <a:xfrm>
            <a:off x="4988497" y="1387666"/>
            <a:ext cx="2002853" cy="133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091113"/>
      </p:ext>
    </p:extLst>
  </p:cSld>
  <p:clrMapOvr>
    <a:masterClrMapping/>
  </p:clrMapOvr>
</p:sld>
</file>

<file path=ppt/theme/theme1.xml><?xml version="1.0" encoding="utf-8"?>
<a:theme xmlns:a="http://schemas.openxmlformats.org/drawingml/2006/main" name="CUIMC-2019">
  <a:themeElements>
    <a:clrScheme name="CUIMC-2019">
      <a:dk1>
        <a:srgbClr val="53565A"/>
      </a:dk1>
      <a:lt1>
        <a:sysClr val="window" lastClr="FFFFFF"/>
      </a:lt1>
      <a:dk2>
        <a:srgbClr val="1D4F91"/>
      </a:dk2>
      <a:lt2>
        <a:srgbClr val="DCDCDC"/>
      </a:lt2>
      <a:accent1>
        <a:srgbClr val="0077C8"/>
      </a:accent1>
      <a:accent2>
        <a:srgbClr val="AE2573"/>
      </a:accent2>
      <a:accent3>
        <a:srgbClr val="FFA300"/>
      </a:accent3>
      <a:accent4>
        <a:srgbClr val="228848"/>
      </a:accent4>
      <a:accent5>
        <a:srgbClr val="75787B"/>
      </a:accent5>
      <a:accent6>
        <a:srgbClr val="1D4F91"/>
      </a:accent6>
      <a:hlink>
        <a:srgbClr val="AE2573"/>
      </a:hlink>
      <a:folHlink>
        <a:srgbClr val="AE257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CUIMC-2019.thmx</Template>
  <TotalTime>267</TotalTime>
  <Words>45</Words>
  <Application>Microsoft Macintosh PowerPoint</Application>
  <PresentationFormat>Custom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CUIMC-2019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</dc:creator>
  <cp:lastModifiedBy>Gazzia, Diana</cp:lastModifiedBy>
  <cp:revision>24</cp:revision>
  <dcterms:created xsi:type="dcterms:W3CDTF">2020-02-14T17:43:23Z</dcterms:created>
  <dcterms:modified xsi:type="dcterms:W3CDTF">2021-08-06T20:10:44Z</dcterms:modified>
</cp:coreProperties>
</file>